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9" r:id="rId3"/>
    <p:sldId id="260" r:id="rId4"/>
    <p:sldId id="256" r:id="rId5"/>
    <p:sldId id="258" r:id="rId6"/>
    <p:sldId id="261" r:id="rId7"/>
    <p:sldId id="263" r:id="rId8"/>
    <p:sldId id="264" r:id="rId9"/>
    <p:sldId id="265" r:id="rId10"/>
    <p:sldId id="269" r:id="rId11"/>
    <p:sldId id="270" r:id="rId12"/>
    <p:sldId id="273" r:id="rId13"/>
    <p:sldId id="274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3"/>
    <p:restoredTop sz="63741"/>
  </p:normalViewPr>
  <p:slideViewPr>
    <p:cSldViewPr snapToGrid="0" snapToObjects="1">
      <p:cViewPr varScale="1">
        <p:scale>
          <a:sx n="79" d="100"/>
          <a:sy n="79" d="100"/>
        </p:scale>
        <p:origin x="2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87A5-E7C8-8142-8136-28783DD150CC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78353-8518-004E-B705-100A39C41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65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</a:p>
          <a:p>
            <a:r>
              <a:rPr lang="en-US" dirty="0"/>
              <a:t>- INTRODUCTION -</a:t>
            </a:r>
          </a:p>
          <a:p>
            <a:r>
              <a:rPr lang="en-US" dirty="0"/>
              <a:t>Happy to present you our pf1 project!</a:t>
            </a:r>
          </a:p>
          <a:p>
            <a:r>
              <a:rPr lang="en-US" dirty="0"/>
              <a:t>Based on Knob &amp; switch computer we utilized in first lessons of 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6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come </a:t>
            </a:r>
            <a:r>
              <a:rPr lang="en-US" dirty="0" err="1"/>
              <a:t>abbiamo</a:t>
            </a:r>
            <a:r>
              <a:rPr lang="en-US" dirty="0"/>
              <a:t> </a:t>
            </a:r>
            <a:r>
              <a:rPr lang="en-US" dirty="0" err="1"/>
              <a:t>gestito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progetto</a:t>
            </a:r>
            <a:endParaRPr lang="en-US" dirty="0"/>
          </a:p>
          <a:p>
            <a:endParaRPr lang="en-US" dirty="0"/>
          </a:p>
          <a:p>
            <a:r>
              <a:rPr lang="en-US" dirty="0"/>
              <a:t>La repository di git ha 2 branch:</a:t>
            </a:r>
          </a:p>
          <a:p>
            <a:r>
              <a:rPr lang="en-US" dirty="0"/>
              <a:t>Staging e master: I commit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fatti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staging,</a:t>
            </a:r>
          </a:p>
          <a:p>
            <a:r>
              <a:rPr lang="en-US" dirty="0"/>
              <a:t>e </a:t>
            </a:r>
            <a:r>
              <a:rPr lang="en-US" dirty="0" err="1"/>
              <a:t>immediatamente</a:t>
            </a:r>
            <a:r>
              <a:rPr lang="en-US" dirty="0"/>
              <a:t> </a:t>
            </a:r>
            <a:r>
              <a:rPr lang="en-US" dirty="0" err="1"/>
              <a:t>testati</a:t>
            </a:r>
            <a:r>
              <a:rPr lang="en-US" dirty="0"/>
              <a:t>. In </a:t>
            </a:r>
            <a:r>
              <a:rPr lang="en-US" dirty="0" err="1"/>
              <a:t>seguito</a:t>
            </a:r>
            <a:r>
              <a:rPr lang="en-US" dirty="0"/>
              <a:t>, </a:t>
            </a:r>
            <a:r>
              <a:rPr lang="en-US" dirty="0" err="1"/>
              <a:t>dopo</a:t>
            </a:r>
            <a:r>
              <a:rPr lang="en-US" dirty="0"/>
              <a:t> aver </a:t>
            </a:r>
            <a:r>
              <a:rPr lang="en-US" dirty="0" err="1"/>
              <a:t>verificato</a:t>
            </a:r>
            <a:endParaRPr lang="en-US" dirty="0"/>
          </a:p>
          <a:p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r>
              <a:rPr lang="en-US" dirty="0"/>
              <a:t> del </a:t>
            </a:r>
            <a:r>
              <a:rPr lang="en-US" dirty="0" err="1"/>
              <a:t>programma</a:t>
            </a:r>
            <a:r>
              <a:rPr lang="en-US" dirty="0"/>
              <a:t>, </a:t>
            </a:r>
            <a:r>
              <a:rPr lang="en-US" dirty="0" err="1"/>
              <a:t>venivano</a:t>
            </a:r>
            <a:r>
              <a:rPr lang="en-US" dirty="0"/>
              <a:t> </a:t>
            </a:r>
            <a:r>
              <a:rPr lang="en-US" dirty="0" err="1"/>
              <a:t>inviati</a:t>
            </a:r>
            <a:r>
              <a:rPr lang="en-US" dirty="0"/>
              <a:t> a</a:t>
            </a:r>
          </a:p>
          <a:p>
            <a:r>
              <a:rPr lang="en-US" dirty="0"/>
              <a:t>Master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veniva</a:t>
            </a:r>
            <a:r>
              <a:rPr lang="en-US" dirty="0"/>
              <a:t> </a:t>
            </a:r>
            <a:r>
              <a:rPr lang="en-US" dirty="0" err="1"/>
              <a:t>periodicamente</a:t>
            </a:r>
            <a:r>
              <a:rPr lang="en-US" dirty="0"/>
              <a:t> </a:t>
            </a:r>
            <a:r>
              <a:rPr lang="en-US" dirty="0" err="1"/>
              <a:t>sincronizzato</a:t>
            </a:r>
            <a:r>
              <a:rPr lang="en-US" dirty="0"/>
              <a:t> con la repository</a:t>
            </a:r>
          </a:p>
          <a:p>
            <a:r>
              <a:rPr lang="en-US" dirty="0"/>
              <a:t>per la submission.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7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testing</a:t>
            </a:r>
          </a:p>
          <a:p>
            <a:r>
              <a:rPr lang="en-US" dirty="0"/>
              <a:t>Ad </a:t>
            </a:r>
            <a:r>
              <a:rPr lang="en-US" dirty="0" err="1"/>
              <a:t>ogni</a:t>
            </a:r>
            <a:r>
              <a:rPr lang="en-US" dirty="0"/>
              <a:t> commit </a:t>
            </a:r>
            <a:r>
              <a:rPr lang="en-US" dirty="0" err="1"/>
              <a:t>inviato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automatico</a:t>
            </a:r>
            <a:r>
              <a:rPr lang="en-US" dirty="0"/>
              <a:t> (Travis CI)</a:t>
            </a:r>
          </a:p>
          <a:p>
            <a:r>
              <a:rPr lang="en-US" dirty="0" err="1"/>
              <a:t>esegue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di test per </a:t>
            </a:r>
            <a:r>
              <a:rPr lang="en-US" dirty="0" err="1"/>
              <a:t>assicurare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corretto</a:t>
            </a:r>
            <a:r>
              <a:rPr lang="en-US" dirty="0"/>
              <a:t> </a:t>
            </a:r>
            <a:r>
              <a:rPr lang="en-US" dirty="0" err="1"/>
              <a:t>funzionamento</a:t>
            </a:r>
            <a:endParaRPr lang="en-US" dirty="0"/>
          </a:p>
          <a:p>
            <a:r>
              <a:rPr lang="en-US" dirty="0"/>
              <a:t>del </a:t>
            </a:r>
            <a:r>
              <a:rPr lang="en-US" dirty="0" err="1"/>
              <a:t>codice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8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test </a:t>
            </a:r>
            <a:r>
              <a:rPr lang="en-US" dirty="0" err="1"/>
              <a:t>consiste</a:t>
            </a:r>
            <a:r>
              <a:rPr lang="en-US" dirty="0"/>
              <a:t> in due </a:t>
            </a:r>
            <a:r>
              <a:rPr lang="en-US" dirty="0" err="1"/>
              <a:t>parti</a:t>
            </a:r>
            <a:r>
              <a:rPr lang="en-US" dirty="0"/>
              <a:t>: </a:t>
            </a:r>
            <a:r>
              <a:rPr lang="en-US" dirty="0" err="1"/>
              <a:t>compilazione</a:t>
            </a:r>
            <a:r>
              <a:rPr lang="en-US" dirty="0"/>
              <a:t> </a:t>
            </a:r>
            <a:r>
              <a:rPr lang="en-US" dirty="0" err="1"/>
              <a:t>ed</a:t>
            </a:r>
            <a:r>
              <a:rPr lang="en-US" dirty="0"/>
              <a:t> </a:t>
            </a:r>
            <a:r>
              <a:rPr lang="en-US" dirty="0" err="1"/>
              <a:t>esecuzione</a:t>
            </a:r>
            <a:r>
              <a:rPr lang="en-US" dirty="0"/>
              <a:t> di</a:t>
            </a:r>
          </a:p>
          <a:p>
            <a:r>
              <a:rPr lang="en-US" dirty="0" err="1"/>
              <a:t>tutti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check-expect per </a:t>
            </a:r>
            <a:r>
              <a:rPr lang="en-US" dirty="0" err="1"/>
              <a:t>assicurare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le </a:t>
            </a:r>
            <a:r>
              <a:rPr lang="en-US" dirty="0" err="1"/>
              <a:t>modifiche</a:t>
            </a:r>
            <a:r>
              <a:rPr lang="en-US" dirty="0"/>
              <a:t> </a:t>
            </a:r>
            <a:r>
              <a:rPr lang="en-US" dirty="0" err="1"/>
              <a:t>fatte</a:t>
            </a:r>
            <a:endParaRPr lang="en-US" dirty="0"/>
          </a:p>
          <a:p>
            <a:r>
              <a:rPr lang="en-US" dirty="0"/>
              <a:t>Non </a:t>
            </a:r>
            <a:r>
              <a:rPr lang="en-US" dirty="0" err="1"/>
              <a:t>abbiano</a:t>
            </a:r>
            <a:r>
              <a:rPr lang="en-US" dirty="0"/>
              <a:t> </a:t>
            </a:r>
            <a:r>
              <a:rPr lang="en-US" dirty="0" err="1"/>
              <a:t>effetti</a:t>
            </a:r>
            <a:r>
              <a:rPr lang="en-US" dirty="0"/>
              <a:t> </a:t>
            </a:r>
            <a:r>
              <a:rPr lang="en-US" dirty="0" err="1"/>
              <a:t>collaterali</a:t>
            </a:r>
            <a:r>
              <a:rPr lang="en-US" dirty="0"/>
              <a:t> </a:t>
            </a:r>
            <a:r>
              <a:rPr lang="en-US" dirty="0" err="1"/>
              <a:t>indesiderati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gravi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rakettino</a:t>
            </a:r>
            <a:r>
              <a:rPr lang="en-US" dirty="0"/>
              <a:t> </a:t>
            </a:r>
            <a:r>
              <a:rPr lang="en-US" dirty="0" err="1"/>
              <a:t>vede</a:t>
            </a:r>
            <a:r>
              <a:rPr lang="en-US" dirty="0"/>
              <a:t> 27 tests passed e’ </a:t>
            </a:r>
            <a:r>
              <a:rPr lang="en-US" dirty="0" err="1"/>
              <a:t>felice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9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</a:p>
          <a:p>
            <a:r>
              <a:rPr lang="en-US"/>
              <a:t>- DEMO -</a:t>
            </a:r>
            <a:endParaRPr lang="en-US" dirty="0"/>
          </a:p>
          <a:p>
            <a:r>
              <a:rPr lang="en-US" dirty="0"/>
              <a:t>Now we make a Demo were you can see</a:t>
            </a:r>
          </a:p>
          <a:p>
            <a:pPr marL="228600" indent="-228600">
              <a:buAutoNum type="arabicPeriod"/>
            </a:pPr>
            <a:r>
              <a:rPr lang="en-US" dirty="0"/>
              <a:t>How to calculate 1+2=3 (It means in a single cycle how to add for example R0 + R2 and save it in R2)</a:t>
            </a:r>
          </a:p>
          <a:p>
            <a:pPr marL="228600" indent="-228600">
              <a:buAutoNum type="arabicPeriod"/>
            </a:pPr>
            <a:r>
              <a:rPr lang="en-US" dirty="0"/>
              <a:t>How to load a program: in this case multiplication of 4*3 which saves the result in the memory, we find also branches, </a:t>
            </a:r>
            <a:r>
              <a:rPr lang="en-US" dirty="0" err="1"/>
              <a:t>ecc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61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</a:t>
            </a:r>
          </a:p>
          <a:p>
            <a:r>
              <a:rPr lang="en-US" dirty="0"/>
              <a:t>- VERSION 1 -</a:t>
            </a:r>
          </a:p>
          <a:p>
            <a:r>
              <a:rPr lang="en-US" dirty="0"/>
              <a:t>as you all know you see here the first version of the Knob &amp; switch computer we utilized in first lessons of CA</a:t>
            </a:r>
          </a:p>
          <a:p>
            <a:r>
              <a:rPr lang="en-US" dirty="0"/>
              <a:t>You see the register Bank, A and B bus selector, A and B Bus, the ALU, the C Bus, and the C-Bus – register selector.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6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VERSION 2 -</a:t>
            </a:r>
          </a:p>
          <a:p>
            <a:r>
              <a:rPr lang="en-US" dirty="0"/>
              <a:t>Here we see the second version with the memory and the switches.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0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VERSION 3 -</a:t>
            </a:r>
          </a:p>
          <a:p>
            <a:r>
              <a:rPr lang="en-US" dirty="0"/>
              <a:t>And here we have the third version: </a:t>
            </a:r>
          </a:p>
          <a:p>
            <a:r>
              <a:rPr lang="en-US" dirty="0"/>
              <a:t>E la </a:t>
            </a:r>
            <a:r>
              <a:rPr lang="en-US" dirty="0" err="1"/>
              <a:t>terza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: more beautiful and simple. </a:t>
            </a:r>
          </a:p>
          <a:p>
            <a:r>
              <a:rPr lang="en-US" dirty="0"/>
              <a:t>OUR VERSION</a:t>
            </a:r>
          </a:p>
          <a:p>
            <a:r>
              <a:rPr lang="en-US" dirty="0"/>
              <a:t>[ you can see how happy </a:t>
            </a:r>
            <a:r>
              <a:rPr lang="en-US" dirty="0" err="1"/>
              <a:t>rackettino</a:t>
            </a:r>
            <a:r>
              <a:rPr lang="en-US" dirty="0"/>
              <a:t> is to use the K&amp;S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DATAPATH  -</a:t>
            </a:r>
          </a:p>
          <a:p>
            <a:pPr marL="228600" indent="-228600">
              <a:buAutoNum type="arabicPeriod"/>
            </a:pPr>
            <a:r>
              <a:rPr lang="en-US" dirty="0"/>
              <a:t>Register bank: 4 registers to store numbers</a:t>
            </a:r>
          </a:p>
          <a:p>
            <a:pPr marL="228600" indent="-228600">
              <a:buAutoNum type="arabicPeriod"/>
            </a:pPr>
            <a:r>
              <a:rPr lang="en-US" dirty="0"/>
              <a:t>Input (from register) bus address</a:t>
            </a:r>
          </a:p>
          <a:p>
            <a:pPr marL="228600" indent="-228600">
              <a:buAutoNum type="arabicPeriod"/>
            </a:pPr>
            <a:r>
              <a:rPr lang="en-US" dirty="0"/>
              <a:t>Input bus</a:t>
            </a:r>
          </a:p>
          <a:p>
            <a:pPr marL="228600" indent="-228600">
              <a:buAutoNum type="arabicPeriod"/>
            </a:pPr>
            <a:r>
              <a:rPr lang="en-US" dirty="0"/>
              <a:t>ALU (with his 4 operations)</a:t>
            </a:r>
          </a:p>
          <a:p>
            <a:pPr marL="228600" indent="-228600">
              <a:buAutoNum type="arabicPeriod"/>
            </a:pPr>
            <a:r>
              <a:rPr lang="en-US" dirty="0"/>
              <a:t>Memory bus</a:t>
            </a:r>
          </a:p>
          <a:p>
            <a:pPr marL="228600" indent="-228600">
              <a:buAutoNum type="arabicPeriod"/>
            </a:pPr>
            <a:r>
              <a:rPr lang="en-US" dirty="0"/>
              <a:t>Output C 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23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Nicola: </a:t>
            </a:r>
          </a:p>
          <a:p>
            <a:r>
              <a:rPr lang="en-US" dirty="0"/>
              <a:t>- HOW DOES IT WORK  -</a:t>
            </a:r>
          </a:p>
          <a:p>
            <a:r>
              <a:rPr lang="en-US" dirty="0"/>
              <a:t>In this accurate representation of our program you can see how everything more or less works…</a:t>
            </a:r>
          </a:p>
          <a:p>
            <a:r>
              <a:rPr lang="en-US" dirty="0"/>
              <a:t>For more accurate information's I give now the floor to Joey.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7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</a:t>
            </a:r>
          </a:p>
          <a:p>
            <a:r>
              <a:rPr lang="en-US" dirty="0"/>
              <a:t>Il </a:t>
            </a:r>
            <a:r>
              <a:rPr lang="en-US" dirty="0" err="1"/>
              <a:t>programma</a:t>
            </a:r>
            <a:r>
              <a:rPr lang="en-US" dirty="0"/>
              <a:t> e’ </a:t>
            </a:r>
            <a:r>
              <a:rPr lang="en-US" dirty="0" err="1"/>
              <a:t>diviso</a:t>
            </a:r>
            <a:r>
              <a:rPr lang="en-US" dirty="0"/>
              <a:t> in 3 </a:t>
            </a:r>
            <a:r>
              <a:rPr lang="en-US" dirty="0" err="1"/>
              <a:t>parti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4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L’executor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occupa</a:t>
            </a:r>
            <a:r>
              <a:rPr lang="en-US" dirty="0"/>
              <a:t> di ”</a:t>
            </a:r>
            <a:r>
              <a:rPr lang="en-US" dirty="0" err="1"/>
              <a:t>attivare</a:t>
            </a:r>
            <a:r>
              <a:rPr lang="en-US" dirty="0"/>
              <a:t>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52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Joey: </a:t>
            </a:r>
            <a:r>
              <a:rPr lang="en-US" dirty="0" err="1"/>
              <a:t>L’interfaccia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interagisce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controller</a:t>
            </a:r>
          </a:p>
          <a:p>
            <a:r>
              <a:rPr lang="en-US" dirty="0"/>
              <a:t>per le </a:t>
            </a:r>
            <a:r>
              <a:rPr lang="en-US" dirty="0" err="1"/>
              <a:t>operazioni</a:t>
            </a:r>
            <a:r>
              <a:rPr lang="en-US" dirty="0"/>
              <a:t> “</a:t>
            </a:r>
            <a:r>
              <a:rPr lang="en-US" dirty="0" err="1"/>
              <a:t>logiche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78353-8518-004E-B705-100A39C416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6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7FFF-490E-9948-AEA5-C89E45433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B4AF8-0EF3-0C44-95CA-15093D042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9753-3801-9E48-BA3D-F40B25BF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5BD8F-9489-1B4C-9263-EAF670658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FA6B9-2C45-F547-B910-585B2A3A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3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8738-BA09-F646-8086-1001A6B5A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10334-D7B1-604A-9380-79FA49E9B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BEC48-AA0B-624F-A92D-98991012F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6C368-1C10-1241-9C8A-C4D8CBA7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072B-0B11-274C-8B4F-180A6551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7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80C6F8-0939-0946-8FE8-3C4EFCCCB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917ED-5B03-4F43-8537-CBC0AA4C5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CA2A0-5AAE-2A4C-A0AF-C84C0B12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16756-28B6-264E-B4C1-6879AB5F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08F9A-A701-D547-9F72-B4CFCBD7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0D42-B065-484D-9370-50AA58DA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0A06-581F-5E45-AB63-58505B4AD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5F053-D604-F842-AF28-0301B8014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A0844-8CCC-2442-B0A4-BFC7A226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17C32-FE92-5E41-B940-4914320A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3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00E5-3F01-234A-B587-CF0564E9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449F6-05F7-894C-BB2A-286641F41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F1059-D000-9A43-A89F-4ADA1D0A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E341A-6F8E-AF44-AE42-716F3868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1E1A0-5A22-F241-B080-3A76738A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710E-1DED-F246-AA49-2B32D41D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73AD4-1557-DE42-9D3E-D595C0B7D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9D6EB-E47F-E947-B8E3-126F09E41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89176-BECD-7242-BB71-34A16D5E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46C2A-BBD1-3C46-B6A1-6AFBC077C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6581-7FED-0B4E-84C4-EAA8318C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5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1DB5-2941-A440-B630-A348C61F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5CFE9-BCF5-1C44-81EA-D380E638F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895E3-C69B-AA42-A342-21B5DAF81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FDB9B-D77D-0840-AA65-2D4688644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821D23-B8FF-C744-B639-B532121A7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A0A21-C80C-6643-A029-BACEABF0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ACB6D-F674-8F41-AF62-86604F3A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6EB51-8ED4-654A-9AC3-AFDBE738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3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2271-1BE3-AB4A-89BA-51FBC765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FFFF9-5DC7-C24A-8D76-428E96970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2821C-E60B-5D4F-A1C0-AF940665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808AC-91C3-2D47-A62B-79C33195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490DA1-332C-5A43-89A5-023159F8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BFDF0-79A5-8A4B-AF71-B3BA807D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63473-3DB8-4342-9AA1-204DE551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D088-DAEF-A145-BAFB-C39271024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4DF2F-EC6A-224D-9C6A-25164440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16372-F59A-7348-B41F-960AAB113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6D5A6-57FF-F948-937C-C126739C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08D8E-4353-E24B-88E8-C577B813B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BE5B8-CC3E-C849-AD19-8BBE8348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C241-21EC-C646-A7B3-253063F1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B3151-2441-9A4F-9691-0A50C72B1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83BB8-FB95-B342-B4F5-8F0E67C95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D0422-266A-BC48-A7A9-5730FF3A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A6CCF-CA19-8240-8FC1-DAFD9B9B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C1017-549C-074D-B1CC-31FDA637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42392-9F24-DD40-B8D7-EC2E15F5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CA13C-4C56-E94A-92F9-EC120E5E9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224A-D378-0245-A107-949E74198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659F9-A3CE-3546-B186-C19986F9B8A2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A0CC2-0FB5-6A4E-A401-60C31F55A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CD112-D79F-4547-9F25-F9A178A9A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7EA9-5EF1-E84F-AAE9-61B040EC8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5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microsoft.com/office/2017/06/relationships/model3d" Target="../media/model3d4.glb"/><Relationship Id="rId26" Type="http://schemas.microsoft.com/office/2017/06/relationships/model3d" Target="../media/model3d5.glb"/><Relationship Id="rId3" Type="http://schemas.microsoft.com/office/2017/06/relationships/model3d" Target="../media/model3d1.glb"/><Relationship Id="rId21" Type="http://schemas.openxmlformats.org/officeDocument/2006/relationships/image" Target="../media/image9.png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5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.png"/><Relationship Id="rId20" Type="http://schemas.openxmlformats.org/officeDocument/2006/relationships/image" Target="../media/image9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11" Type="http://schemas.openxmlformats.org/officeDocument/2006/relationships/hyperlink" Target="https://www.remix3d.com/details/G009SX0MD14W" TargetMode="External"/><Relationship Id="rId24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hyperlink" Target="https://www.remix3d.com/details/G009SVNG9ZHT" TargetMode="External"/><Relationship Id="rId23" Type="http://schemas.openxmlformats.org/officeDocument/2006/relationships/image" Target="../media/image10.png"/><Relationship Id="rId28" Type="http://schemas.openxmlformats.org/officeDocument/2006/relationships/image" Target="../media/image12.png"/><Relationship Id="rId10" Type="http://schemas.microsoft.com/office/2017/06/relationships/model3d" Target="../media/model3d2.glb"/><Relationship Id="rId19" Type="http://schemas.openxmlformats.org/officeDocument/2006/relationships/hyperlink" Target="https://www.remix3d.com/details/G009SXFVB9KP" TargetMode="External"/><Relationship Id="rId4" Type="http://schemas.openxmlformats.org/officeDocument/2006/relationships/hyperlink" Target="https://www.remix3d.com/details/G009SXJ50C7T" TargetMode="External"/><Relationship Id="rId9" Type="http://schemas.openxmlformats.org/officeDocument/2006/relationships/image" Target="../media/image6.png"/><Relationship Id="rId14" Type="http://schemas.microsoft.com/office/2017/06/relationships/model3d" Target="../media/model3d3.glb"/><Relationship Id="rId22" Type="http://schemas.openxmlformats.org/officeDocument/2006/relationships/image" Target="../media/image10.png"/><Relationship Id="rId27" Type="http://schemas.openxmlformats.org/officeDocument/2006/relationships/hyperlink" Target="https://www.remix3d.com/details/G009SXQB3ZQ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021C8-10F3-1445-B68A-D80C41927445}"/>
              </a:ext>
            </a:extLst>
          </p:cNvPr>
          <p:cNvSpPr/>
          <p:nvPr/>
        </p:nvSpPr>
        <p:spPr>
          <a:xfrm>
            <a:off x="0" y="0"/>
            <a:ext cx="12192000" cy="1742303"/>
          </a:xfrm>
          <a:prstGeom prst="rect">
            <a:avLst/>
          </a:prstGeom>
          <a:solidFill>
            <a:srgbClr val="219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3741D-AA29-A64D-B4BD-51FB228A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6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Comfortaa" pitchFamily="2" charset="0"/>
              </a:rPr>
              <a:t>Knob and Switch Computer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DB7CF-3D38-C047-8150-FB6033FB5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49" y="1572427"/>
            <a:ext cx="5399902" cy="54999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7172B8-AE2B-7945-A01D-B2FB41435A0E}"/>
              </a:ext>
            </a:extLst>
          </p:cNvPr>
          <p:cNvSpPr txBox="1"/>
          <p:nvPr/>
        </p:nvSpPr>
        <p:spPr>
          <a:xfrm>
            <a:off x="8518968" y="6242446"/>
            <a:ext cx="367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mfortaa" pitchFamily="2" charset="0"/>
              </a:rPr>
              <a:t>Brunner</a:t>
            </a:r>
            <a:r>
              <a:rPr lang="en-US" sz="3200" dirty="0">
                <a:latin typeface="Comfortaa" pitchFamily="2" charset="0"/>
              </a:rPr>
              <a:t> Nicola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9F85C-77C9-A940-A348-E5F09CC89C2E}"/>
              </a:ext>
            </a:extLst>
          </p:cNvPr>
          <p:cNvSpPr txBox="1"/>
          <p:nvPr/>
        </p:nvSpPr>
        <p:spPr>
          <a:xfrm>
            <a:off x="130630" y="6247378"/>
            <a:ext cx="367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mfortaa" pitchFamily="2" charset="0"/>
              </a:rPr>
              <a:t>Bevilacqua</a:t>
            </a:r>
            <a:r>
              <a:rPr lang="en-US" sz="3200" dirty="0">
                <a:latin typeface="Comfortaa" pitchFamily="2" charset="0"/>
              </a:rPr>
              <a:t> Joey</a:t>
            </a:r>
          </a:p>
        </p:txBody>
      </p:sp>
    </p:spTree>
    <p:extLst>
      <p:ext uri="{BB962C8B-B14F-4D97-AF65-F5344CB8AC3E}">
        <p14:creationId xmlns:p14="http://schemas.microsoft.com/office/powerpoint/2010/main" val="416237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640837-AF83-804B-A908-DB1E7D6DCD6C}"/>
              </a:ext>
            </a:extLst>
          </p:cNvPr>
          <p:cNvSpPr/>
          <p:nvPr/>
        </p:nvSpPr>
        <p:spPr>
          <a:xfrm>
            <a:off x="7333488" y="3429000"/>
            <a:ext cx="3651504" cy="298399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latin typeface="Comfortaa" pitchFamily="2" charset="0"/>
              </a:rPr>
              <a:t>Controller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E9BABB-7175-9840-B80B-ED95F0C2A63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608576" y="4920996"/>
            <a:ext cx="2724912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7333488" y="752856"/>
            <a:ext cx="4224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3. View uses logic from the controller</a:t>
            </a:r>
          </a:p>
        </p:txBody>
      </p:sp>
    </p:spTree>
    <p:extLst>
      <p:ext uri="{BB962C8B-B14F-4D97-AF65-F5344CB8AC3E}">
        <p14:creationId xmlns:p14="http://schemas.microsoft.com/office/powerpoint/2010/main" val="412477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985806-177D-1D46-ADBA-BBD528D58F1C}"/>
              </a:ext>
            </a:extLst>
          </p:cNvPr>
          <p:cNvSpPr txBox="1"/>
          <p:nvPr/>
        </p:nvSpPr>
        <p:spPr>
          <a:xfrm>
            <a:off x="6839712" y="752856"/>
            <a:ext cx="471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Project management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A98AEF-F6E4-2D49-9088-95AAEFF0E352}"/>
              </a:ext>
            </a:extLst>
          </p:cNvPr>
          <p:cNvSpPr/>
          <p:nvPr/>
        </p:nvSpPr>
        <p:spPr>
          <a:xfrm>
            <a:off x="3175246" y="1639824"/>
            <a:ext cx="3169920" cy="1789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Staging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18FDD1E-5672-B348-B768-91D93C778C68}"/>
              </a:ext>
            </a:extLst>
          </p:cNvPr>
          <p:cNvSpPr/>
          <p:nvPr/>
        </p:nvSpPr>
        <p:spPr>
          <a:xfrm>
            <a:off x="8119872" y="1639824"/>
            <a:ext cx="3169920" cy="178917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Master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A05C87-A645-5644-B008-85F2A42C6CF1}"/>
              </a:ext>
            </a:extLst>
          </p:cNvPr>
          <p:cNvSpPr/>
          <p:nvPr/>
        </p:nvSpPr>
        <p:spPr>
          <a:xfrm>
            <a:off x="426720" y="4275997"/>
            <a:ext cx="2111880" cy="165811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Comfortaa" pitchFamily="2" charset="0"/>
              </a:rPr>
              <a:t>Testing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3270761-9D96-244D-AD33-BF6AFE937DF5}"/>
              </a:ext>
            </a:extLst>
          </p:cNvPr>
          <p:cNvCxnSpPr>
            <a:cxnSpLocks/>
            <a:stCxn id="7" idx="2"/>
            <a:endCxn id="9" idx="6"/>
          </p:cNvCxnSpPr>
          <p:nvPr/>
        </p:nvCxnSpPr>
        <p:spPr>
          <a:xfrm rot="5400000">
            <a:off x="2811377" y="3156223"/>
            <a:ext cx="1676053" cy="2221606"/>
          </a:xfrm>
          <a:prstGeom prst="bentConnector2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D523080-4661-6146-8218-5347AFF29A05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rot="5400000" flipH="1" flipV="1">
            <a:off x="1458161" y="2558912"/>
            <a:ext cx="1741585" cy="1692586"/>
          </a:xfrm>
          <a:prstGeom prst="bentConnector2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5A56E9-6E94-FB48-A1CD-58D0014301D7}"/>
              </a:ext>
            </a:extLst>
          </p:cNvPr>
          <p:cNvCxnSpPr>
            <a:stCxn id="7" idx="3"/>
          </p:cNvCxnSpPr>
          <p:nvPr/>
        </p:nvCxnSpPr>
        <p:spPr>
          <a:xfrm>
            <a:off x="6345166" y="2534412"/>
            <a:ext cx="1774706" cy="0"/>
          </a:xfrm>
          <a:prstGeom prst="straightConnector1">
            <a:avLst/>
          </a:prstGeom>
          <a:ln w="1270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Laptop">
            <a:extLst>
              <a:ext uri="{FF2B5EF4-FFF2-40B4-BE49-F238E27FC236}">
                <a16:creationId xmlns:a16="http://schemas.microsoft.com/office/drawing/2014/main" id="{0B7C5CCC-8B43-AF48-948A-009D346BF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8794" y="5218176"/>
            <a:ext cx="1247785" cy="1247785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2957434C-F75D-1F4B-91B7-4CA2C7613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9398" y="5218176"/>
            <a:ext cx="1247785" cy="1247785"/>
          </a:xfrm>
          <a:prstGeom prst="rect">
            <a:avLst/>
          </a:prstGeom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D3DE15F-5108-7E4D-9F7C-84E594184C69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5532956" y="3787841"/>
            <a:ext cx="1749984" cy="1110686"/>
          </a:xfrm>
          <a:prstGeom prst="bentConnector3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5D1656-5A50-D345-9A55-463593D0E51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552687" y="3468191"/>
            <a:ext cx="0" cy="1749985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56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6266-54A0-1444-AD01-6A3E74C3C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fortaa" pitchFamily="2" charset="0"/>
              </a:rPr>
              <a:t>Testing</a:t>
            </a:r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728FF13-B5F7-AA43-949B-F5A919EC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" y="1741889"/>
            <a:ext cx="11106912" cy="51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41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4B6F-6FCB-AC42-84AE-236D65D7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fortaa" pitchFamily="2" charset="0"/>
              </a:rPr>
              <a:t>Testing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9E34B97-01B8-AF4C-9D7E-4A369456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84" y="2503758"/>
            <a:ext cx="68326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9E70A-F097-214D-AB41-D241940CB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44068"/>
            <a:ext cx="1297780" cy="1297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EFE59-D782-2447-8A4B-B3DB9F8C79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654"/>
          <a:stretch/>
        </p:blipFill>
        <p:spPr>
          <a:xfrm>
            <a:off x="2624168" y="4357958"/>
            <a:ext cx="1440942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32077-6995-1443-9AC1-7AF608348E99}"/>
              </a:ext>
            </a:extLst>
          </p:cNvPr>
          <p:cNvSpPr txBox="1"/>
          <p:nvPr/>
        </p:nvSpPr>
        <p:spPr>
          <a:xfrm>
            <a:off x="838200" y="2386977"/>
            <a:ext cx="38160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omfortaa" pitchFamily="2" charset="0"/>
              </a:rPr>
              <a:t>Automatic compilation and check-expect execution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917C8D-1C38-9847-ABA5-A134407BF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296" y="2503758"/>
            <a:ext cx="3949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1EDE9-59AE-524D-9E5E-63541AD9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41" y="176513"/>
            <a:ext cx="9757459" cy="65049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C7C29-51D4-8345-9915-B5EB5E22BF5D}"/>
              </a:ext>
            </a:extLst>
          </p:cNvPr>
          <p:cNvSpPr/>
          <p:nvPr/>
        </p:nvSpPr>
        <p:spPr>
          <a:xfrm>
            <a:off x="9590165" y="6250329"/>
            <a:ext cx="2384385" cy="6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89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581A99-6D3B-E34E-81A0-FEDFC5B16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689B3E-5B57-AF4F-A4F0-912CEADCE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26814">
            <a:off x="6130724" y="1113460"/>
            <a:ext cx="3164818" cy="1780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AE3CB-9ADB-DE45-B795-D695E1804691}"/>
              </a:ext>
            </a:extLst>
          </p:cNvPr>
          <p:cNvSpPr txBox="1"/>
          <p:nvPr/>
        </p:nvSpPr>
        <p:spPr>
          <a:xfrm>
            <a:off x="156608" y="5418341"/>
            <a:ext cx="1171358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omic Sans MS" panose="030F0902030302020204" pitchFamily="66" charset="0"/>
              </a:rPr>
              <a:t>THANK YOU FOR YOUR ATTENTION </a:t>
            </a:r>
          </a:p>
        </p:txBody>
      </p:sp>
    </p:spTree>
    <p:extLst>
      <p:ext uri="{BB962C8B-B14F-4D97-AF65-F5344CB8AC3E}">
        <p14:creationId xmlns:p14="http://schemas.microsoft.com/office/powerpoint/2010/main" val="268394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4E641-0630-F140-8E6B-4E2AA93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9789" y="1825625"/>
            <a:ext cx="807242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C983-3D1B-C041-B4CF-A1E052EDE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520700"/>
            <a:ext cx="8153400" cy="581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C67F75-6CD1-6847-86EF-F16840DC8649}"/>
              </a:ext>
            </a:extLst>
          </p:cNvPr>
          <p:cNvSpPr/>
          <p:nvPr/>
        </p:nvSpPr>
        <p:spPr>
          <a:xfrm>
            <a:off x="3972910" y="2659117"/>
            <a:ext cx="2017987" cy="977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A37CFF-AB7C-D344-9764-27AA92E30126}"/>
              </a:ext>
            </a:extLst>
          </p:cNvPr>
          <p:cNvSpPr/>
          <p:nvPr/>
        </p:nvSpPr>
        <p:spPr>
          <a:xfrm>
            <a:off x="4981904" y="2359572"/>
            <a:ext cx="1219202" cy="977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4E641-0630-F140-8E6B-4E2AA93F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358" y="466643"/>
            <a:ext cx="10991284" cy="59247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D566E1-ADD4-8348-9663-D508D201AC40}"/>
              </a:ext>
            </a:extLst>
          </p:cNvPr>
          <p:cNvSpPr/>
          <p:nvPr/>
        </p:nvSpPr>
        <p:spPr>
          <a:xfrm>
            <a:off x="5391806" y="2874579"/>
            <a:ext cx="1913605" cy="874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AF7CB-7A84-8D42-846B-339123DA76ED}"/>
              </a:ext>
            </a:extLst>
          </p:cNvPr>
          <p:cNvSpPr/>
          <p:nvPr/>
        </p:nvSpPr>
        <p:spPr>
          <a:xfrm>
            <a:off x="6400800" y="2575034"/>
            <a:ext cx="1156138" cy="874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5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581A99-6D3B-E34E-81A0-FEDFC5B16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B726BE62-9BB7-F948-A4DC-9AAD326F3E8A}"/>
              </a:ext>
            </a:extLst>
          </p:cNvPr>
          <p:cNvSpPr/>
          <p:nvPr/>
        </p:nvSpPr>
        <p:spPr>
          <a:xfrm>
            <a:off x="9454242" y="816428"/>
            <a:ext cx="2188029" cy="1404257"/>
          </a:xfrm>
          <a:prstGeom prst="wedgeEllipseCallout">
            <a:avLst>
              <a:gd name="adj1" fmla="val -59639"/>
              <a:gd name="adj2" fmla="val 566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My name is </a:t>
            </a:r>
            <a:r>
              <a:rPr lang="en-US" sz="2200" dirty="0" err="1"/>
              <a:t>Rackettino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8669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72B2A1E-2173-0A44-8A8F-21E4F1F9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8450"/>
            <a:ext cx="11582400" cy="62611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9FC319FE-CC8D-484D-B8D5-B375C264DA43}"/>
              </a:ext>
            </a:extLst>
          </p:cNvPr>
          <p:cNvSpPr/>
          <p:nvPr/>
        </p:nvSpPr>
        <p:spPr>
          <a:xfrm>
            <a:off x="4676172" y="1620455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0297904-620D-F74C-838C-5CCC3FB7B9B1}"/>
              </a:ext>
            </a:extLst>
          </p:cNvPr>
          <p:cNvSpPr/>
          <p:nvPr/>
        </p:nvSpPr>
        <p:spPr>
          <a:xfrm rot="5400000">
            <a:off x="6524264" y="2358182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27748E9-D4B8-754F-B531-00C44EC3664F}"/>
              </a:ext>
            </a:extLst>
          </p:cNvPr>
          <p:cNvSpPr/>
          <p:nvPr/>
        </p:nvSpPr>
        <p:spPr>
          <a:xfrm rot="10800000">
            <a:off x="6512689" y="3883725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107CCC8-E5E7-C54B-AAD8-97095F7D46E8}"/>
              </a:ext>
            </a:extLst>
          </p:cNvPr>
          <p:cNvSpPr/>
          <p:nvPr/>
        </p:nvSpPr>
        <p:spPr>
          <a:xfrm rot="10800000">
            <a:off x="3030640" y="4428120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75154E6-4225-9141-B759-516C3CAC191C}"/>
              </a:ext>
            </a:extLst>
          </p:cNvPr>
          <p:cNvSpPr/>
          <p:nvPr/>
        </p:nvSpPr>
        <p:spPr>
          <a:xfrm rot="16200000">
            <a:off x="2752847" y="3282226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2FA2FBF-FBAC-284A-AD30-11FF841A60CB}"/>
              </a:ext>
            </a:extLst>
          </p:cNvPr>
          <p:cNvSpPr/>
          <p:nvPr/>
        </p:nvSpPr>
        <p:spPr>
          <a:xfrm rot="16200000">
            <a:off x="1921399" y="2358181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8C882BB-7652-184E-9074-E5CE84D65426}"/>
              </a:ext>
            </a:extLst>
          </p:cNvPr>
          <p:cNvSpPr/>
          <p:nvPr/>
        </p:nvSpPr>
        <p:spPr>
          <a:xfrm>
            <a:off x="2951627" y="1626428"/>
            <a:ext cx="555585" cy="578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B33EA512-7B4D-0649-AA52-C00BEC1375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2762299"/>
                  </p:ext>
                </p:extLst>
              </p:nvPr>
            </p:nvGraphicFramePr>
            <p:xfrm>
              <a:off x="7100159" y="2084707"/>
              <a:ext cx="4352698" cy="338825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52698" cy="3388253"/>
                    </a:xfrm>
                    <a:prstGeom prst="rect">
                      <a:avLst/>
                    </a:prstGeom>
                  </am3d:spPr>
                  <am3d:camera>
                    <am3d:pos x="0" y="0" z="58650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835714" d="1000000"/>
                    <am3d:preTrans dx="0" dy="-1304341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3662" ay="-1754427" az="-2822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Flat Screen TV">
                <a:extLst>
                  <a:ext uri="{FF2B5EF4-FFF2-40B4-BE49-F238E27FC236}">
                    <a16:creationId xmlns:a16="http://schemas.microsoft.com/office/drawing/2014/main" id="{B33EA512-7B4D-0649-AA52-C00BEC1375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0159" y="2084707"/>
                <a:ext cx="4352698" cy="3388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 descr="Slim Arrow">
                <a:extLst>
                  <a:ext uri="{FF2B5EF4-FFF2-40B4-BE49-F238E27FC236}">
                    <a16:creationId xmlns:a16="http://schemas.microsoft.com/office/drawing/2014/main" id="{5AA4993D-8886-D140-B6E1-D47F8349F2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8938632"/>
                  </p:ext>
                </p:extLst>
              </p:nvPr>
            </p:nvGraphicFramePr>
            <p:xfrm>
              <a:off x="4974180" y="2822222"/>
              <a:ext cx="2402371" cy="95661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402371" cy="956612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2640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 descr="Slim Arrow">
                <a:extLst>
                  <a:ext uri="{FF2B5EF4-FFF2-40B4-BE49-F238E27FC236}">
                    <a16:creationId xmlns:a16="http://schemas.microsoft.com/office/drawing/2014/main" id="{5AA4993D-8886-D140-B6E1-D47F8349F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4180" y="2822222"/>
                <a:ext cx="2402371" cy="95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Slim Arrow">
                <a:extLst>
                  <a:ext uri="{FF2B5EF4-FFF2-40B4-BE49-F238E27FC236}">
                    <a16:creationId xmlns:a16="http://schemas.microsoft.com/office/drawing/2014/main" id="{09158F17-661B-0B4F-8D9C-17680F244B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3044397"/>
                  </p:ext>
                </p:extLst>
              </p:nvPr>
            </p:nvGraphicFramePr>
            <p:xfrm rot="10800000">
              <a:off x="4894814" y="3670706"/>
              <a:ext cx="2402371" cy="956612"/>
            </p:xfrm>
            <a:graphic>
              <a:graphicData uri="http://schemas.microsoft.com/office/drawing/2017/model3d">
                <am3d:model3d r:embed="rId10">
                  <am3d:spPr>
                    <a:xfrm rot="10800000">
                      <a:off x="0" y="0"/>
                      <a:ext cx="2402371" cy="956612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11"/>
                  <am3d:raster rName="Office3DRenderer" rVer="16.0.8326">
                    <am3d:blip r:embed="rId13"/>
                  </am3d:raster>
                  <am3d:objViewport viewportSz="26402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Slim Arrow">
                <a:extLst>
                  <a:ext uri="{FF2B5EF4-FFF2-40B4-BE49-F238E27FC236}">
                    <a16:creationId xmlns:a16="http://schemas.microsoft.com/office/drawing/2014/main" id="{09158F17-661B-0B4F-8D9C-17680F244B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0800000">
                <a:off x="4894814" y="3670706"/>
                <a:ext cx="2402371" cy="95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Minion">
                <a:extLst>
                  <a:ext uri="{FF2B5EF4-FFF2-40B4-BE49-F238E27FC236}">
                    <a16:creationId xmlns:a16="http://schemas.microsoft.com/office/drawing/2014/main" id="{89049BCE-04EA-7C44-9BAC-FE65973CB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0735263"/>
                  </p:ext>
                </p:extLst>
              </p:nvPr>
            </p:nvGraphicFramePr>
            <p:xfrm>
              <a:off x="4135816" y="1042422"/>
              <a:ext cx="1026348" cy="1862631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026348" cy="1862631"/>
                    </a:xfrm>
                    <a:prstGeom prst="rect">
                      <a:avLst/>
                    </a:prstGeom>
                  </am3d:spPr>
                  <am3d:camera>
                    <am3d:pos x="0" y="0" z="62007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46313" d="1000000"/>
                    <am3d:preTrans dx="440968" dy="660538" dz="-11903748"/>
                    <am3d:scale>
                      <am3d:sx n="1000000" d="1000000"/>
                      <am3d:sy n="1000000" d="1000000"/>
                      <am3d:sz n="1000000" d="1000000"/>
                    </am3d:scale>
                    <am3d:rot ax="-916202" ay="3549585" az="-791532"/>
                    <am3d:postTrans dx="0" dy="0" dz="0"/>
                  </am3d:trans>
                  <am3d:attrSrcUrl r:id="rId15"/>
                  <am3d:raster rName="Office3DRenderer" rVer="16.0.8326">
                    <am3d:blip r:embed="rId16"/>
                  </am3d:raster>
                  <am3d:objViewport viewportSz="2369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Minion">
                <a:extLst>
                  <a:ext uri="{FF2B5EF4-FFF2-40B4-BE49-F238E27FC236}">
                    <a16:creationId xmlns:a16="http://schemas.microsoft.com/office/drawing/2014/main" id="{89049BCE-04EA-7C44-9BAC-FE65973CB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5816" y="1042422"/>
                <a:ext cx="1026348" cy="1862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Cube">
                <a:extLst>
                  <a:ext uri="{FF2B5EF4-FFF2-40B4-BE49-F238E27FC236}">
                    <a16:creationId xmlns:a16="http://schemas.microsoft.com/office/drawing/2014/main" id="{5E679E70-4D1C-5D45-93F8-6026F28BFF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4666867"/>
                  </p:ext>
                </p:extLst>
              </p:nvPr>
            </p:nvGraphicFramePr>
            <p:xfrm>
              <a:off x="4583890" y="1991294"/>
              <a:ext cx="747924" cy="873770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747924" cy="873770"/>
                    </a:xfrm>
                    <a:prstGeom prst="rect">
                      <a:avLst/>
                    </a:prstGeom>
                  </am3d:spPr>
                  <am3d:camera>
                    <am3d:pos x="0" y="0" z="804307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38783" d="1000000"/>
                    <am3d:preTrans dx="-1522430" dy="-17645326" dz="345286"/>
                    <am3d:scale>
                      <am3d:sx n="1000000" d="1000000"/>
                      <am3d:sy n="1000000" d="1000000"/>
                      <am3d:sz n="1000000" d="1000000"/>
                    </am3d:scale>
                    <am3d:rot ax="1987765" ay="-2597111" az="-1446383"/>
                    <am3d:postTrans dx="0" dy="0" dz="0"/>
                  </am3d:trans>
                  <am3d:attrSrcUrl r:id="rId19"/>
                  <am3d:raster rName="Office3DRenderer" rVer="16.0.8326">
                    <am3d:blip r:embed="rId20"/>
                  </am3d:raster>
                  <am3d:objViewport viewportSz="88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Cube">
                <a:extLst>
                  <a:ext uri="{FF2B5EF4-FFF2-40B4-BE49-F238E27FC236}">
                    <a16:creationId xmlns:a16="http://schemas.microsoft.com/office/drawing/2014/main" id="{5E679E70-4D1C-5D45-93F8-6026F28BFF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83890" y="1991294"/>
                <a:ext cx="747924" cy="87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Minion">
                <a:extLst>
                  <a:ext uri="{FF2B5EF4-FFF2-40B4-BE49-F238E27FC236}">
                    <a16:creationId xmlns:a16="http://schemas.microsoft.com/office/drawing/2014/main" id="{4298682C-546D-0C4A-BB54-5947A92EB9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306827"/>
                  </p:ext>
                </p:extLst>
              </p:nvPr>
            </p:nvGraphicFramePr>
            <p:xfrm>
              <a:off x="5973867" y="4431855"/>
              <a:ext cx="1178398" cy="1761263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78398" cy="1761263"/>
                    </a:xfrm>
                    <a:prstGeom prst="rect">
                      <a:avLst/>
                    </a:prstGeom>
                  </am3d:spPr>
                  <am3d:camera>
                    <am3d:pos x="0" y="0" z="620077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46313" d="1000000"/>
                    <am3d:preTrans dx="440968" dy="660538" dz="-11903748"/>
                    <am3d:scale>
                      <am3d:sx n="1000000" d="1000000"/>
                      <am3d:sy n="1000000" d="1000000"/>
                      <am3d:sz n="1000000" d="1000000"/>
                    </am3d:scale>
                    <am3d:rot ax="221533" ay="-2037507" az="-123876"/>
                    <am3d:postTrans dx="0" dy="0" dz="0"/>
                  </am3d:trans>
                  <am3d:attrSrcUrl r:id="rId15"/>
                  <am3d:raster rName="Office3DRenderer" rVer="16.0.8326">
                    <am3d:blip r:embed="rId22"/>
                  </am3d:raster>
                  <am3d:objViewport viewportSz="23694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Minion">
                <a:extLst>
                  <a:ext uri="{FF2B5EF4-FFF2-40B4-BE49-F238E27FC236}">
                    <a16:creationId xmlns:a16="http://schemas.microsoft.com/office/drawing/2014/main" id="{4298682C-546D-0C4A-BB54-5947A92EB9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73867" y="4431855"/>
                <a:ext cx="1178398" cy="1761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Cube">
                <a:extLst>
                  <a:ext uri="{FF2B5EF4-FFF2-40B4-BE49-F238E27FC236}">
                    <a16:creationId xmlns:a16="http://schemas.microsoft.com/office/drawing/2014/main" id="{85EFBAF1-4EEC-F940-B038-A7685B2A73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8498091"/>
                  </p:ext>
                </p:extLst>
              </p:nvPr>
            </p:nvGraphicFramePr>
            <p:xfrm>
              <a:off x="6055300" y="5472960"/>
              <a:ext cx="774073" cy="81000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774073" cy="810005"/>
                    </a:xfrm>
                    <a:prstGeom prst="rect">
                      <a:avLst/>
                    </a:prstGeom>
                  </am3d:spPr>
                  <am3d:camera>
                    <am3d:pos x="0" y="0" z="804307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38783" d="1000000"/>
                    <am3d:preTrans dx="-1522430" dy="-17645326" dz="345286"/>
                    <am3d:scale>
                      <am3d:sx n="1000000" d="1000000"/>
                      <am3d:sy n="1000000" d="1000000"/>
                      <am3d:sz n="1000000" d="1000000"/>
                    </am3d:scale>
                    <am3d:rot ax="3426371" ay="-3527758" az="-3174251"/>
                    <am3d:postTrans dx="0" dy="0" dz="0"/>
                  </am3d:trans>
                  <am3d:attrSrcUrl r:id="rId19"/>
                  <am3d:raster rName="Office3DRenderer" rVer="16.0.8326">
                    <am3d:blip r:embed="rId24"/>
                  </am3d:raster>
                  <am3d:objViewport viewportSz="8891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Cube">
                <a:extLst>
                  <a:ext uri="{FF2B5EF4-FFF2-40B4-BE49-F238E27FC236}">
                    <a16:creationId xmlns:a16="http://schemas.microsoft.com/office/drawing/2014/main" id="{85EFBAF1-4EEC-F940-B038-A7685B2A73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55300" y="5472960"/>
                <a:ext cx="774073" cy="8100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Gear">
                <a:extLst>
                  <a:ext uri="{FF2B5EF4-FFF2-40B4-BE49-F238E27FC236}">
                    <a16:creationId xmlns:a16="http://schemas.microsoft.com/office/drawing/2014/main" id="{0D9E5F03-EABB-A54A-8E2D-4217BF0319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187353"/>
                  </p:ext>
                </p:extLst>
              </p:nvPr>
            </p:nvGraphicFramePr>
            <p:xfrm>
              <a:off x="554845" y="1800575"/>
              <a:ext cx="3768955" cy="3740260"/>
            </p:xfrm>
            <a:graphic>
              <a:graphicData uri="http://schemas.microsoft.com/office/drawing/2017/model3d">
                <am3d:model3d r:embed="rId26">
                  <am3d:spPr>
                    <a:xfrm>
                      <a:off x="0" y="0"/>
                      <a:ext cx="3768955" cy="3740260"/>
                    </a:xfrm>
                    <a:prstGeom prst="rect">
                      <a:avLst/>
                    </a:prstGeom>
                  </am3d:spPr>
                  <am3d:camera>
                    <am3d:pos x="0" y="0" z="667655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431480" d="1000000"/>
                    <am3d:preTrans dx="-274335" dy="-18072582" dz="-8631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3099" ay="729469" az="263737"/>
                    <am3d:postTrans dx="0" dy="0" dz="0"/>
                  </am3d:trans>
                  <am3d:attrSrcUrl r:id="rId27"/>
                  <am3d:raster rName="Office3DRenderer" rVer="16.0.8326">
                    <am3d:blip r:embed="rId28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Gear">
                <a:extLst>
                  <a:ext uri="{FF2B5EF4-FFF2-40B4-BE49-F238E27FC236}">
                    <a16:creationId xmlns:a16="http://schemas.microsoft.com/office/drawing/2014/main" id="{0D9E5F03-EABB-A54A-8E2D-4217BF0319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4845" y="1800575"/>
                <a:ext cx="3768955" cy="37402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162E32-F211-2C48-8244-068F9022C661}"/>
              </a:ext>
            </a:extLst>
          </p:cNvPr>
          <p:cNvSpPr txBox="1"/>
          <p:nvPr/>
        </p:nvSpPr>
        <p:spPr>
          <a:xfrm>
            <a:off x="6736466" y="752856"/>
            <a:ext cx="482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Program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003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17865 0.0016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18008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-0.13034 -0.0046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-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12045 -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View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640837-AF83-804B-A908-DB1E7D6DCD6C}"/>
              </a:ext>
            </a:extLst>
          </p:cNvPr>
          <p:cNvSpPr/>
          <p:nvPr/>
        </p:nvSpPr>
        <p:spPr>
          <a:xfrm>
            <a:off x="7333488" y="3429000"/>
            <a:ext cx="3651504" cy="298399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Controller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Executor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3322A1-5B6E-8848-BBC3-E0EB83F0AA2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907792" y="2340864"/>
            <a:ext cx="0" cy="108813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E9BABB-7175-9840-B80B-ED95F0C2A63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608576" y="4920996"/>
            <a:ext cx="2724912" cy="0"/>
          </a:xfrm>
          <a:prstGeom prst="straightConnector1">
            <a:avLst/>
          </a:prstGeom>
          <a:ln w="1270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6794339" y="752856"/>
            <a:ext cx="4763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Program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3774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Executor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8380070" y="752856"/>
            <a:ext cx="3177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fortaa" pitchFamily="2" charset="0"/>
              </a:rPr>
              <a:t>1.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60116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A8AD6E5-0372-0343-B5BC-21035634ACD5}"/>
              </a:ext>
            </a:extLst>
          </p:cNvPr>
          <p:cNvSpPr/>
          <p:nvPr/>
        </p:nvSpPr>
        <p:spPr>
          <a:xfrm>
            <a:off x="1207008" y="3429000"/>
            <a:ext cx="3401568" cy="2983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View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465600-303D-CF4E-B57E-68E40FEBE9C1}"/>
              </a:ext>
            </a:extLst>
          </p:cNvPr>
          <p:cNvSpPr/>
          <p:nvPr/>
        </p:nvSpPr>
        <p:spPr>
          <a:xfrm>
            <a:off x="1207008" y="752856"/>
            <a:ext cx="3401568" cy="158800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mfortaa" pitchFamily="2" charset="0"/>
              </a:rPr>
              <a:t>Executor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3322A1-5B6E-8848-BBC3-E0EB83F0AA2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907792" y="2340864"/>
            <a:ext cx="0" cy="108813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DC7A03-A5B1-CE44-8016-CEFA4993CD65}"/>
              </a:ext>
            </a:extLst>
          </p:cNvPr>
          <p:cNvSpPr txBox="1"/>
          <p:nvPr/>
        </p:nvSpPr>
        <p:spPr>
          <a:xfrm>
            <a:off x="6921661" y="752856"/>
            <a:ext cx="463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mfortaa" pitchFamily="2" charset="0"/>
              </a:rPr>
              <a:t>2. GUI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40374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508</Words>
  <Application>Microsoft Macintosh PowerPoint</Application>
  <PresentationFormat>Widescreen</PresentationFormat>
  <Paragraphs>95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Comfortaa</vt:lpstr>
      <vt:lpstr>Comic Sans MS</vt:lpstr>
      <vt:lpstr>Office Theme</vt:lpstr>
      <vt:lpstr>Knob and Switch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Brunner Nicola</dc:creator>
  <cp:lastModifiedBy>Brunner Nicola</cp:lastModifiedBy>
  <cp:revision>18</cp:revision>
  <dcterms:created xsi:type="dcterms:W3CDTF">2018-12-14T09:24:16Z</dcterms:created>
  <dcterms:modified xsi:type="dcterms:W3CDTF">2018-12-15T20:09:21Z</dcterms:modified>
</cp:coreProperties>
</file>